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sldIdLst>
    <p:sldId id="256" r:id="rId2"/>
    <p:sldId id="257" r:id="rId3"/>
    <p:sldId id="258" r:id="rId4"/>
    <p:sldId id="259" r:id="rId5"/>
    <p:sldId id="261" r:id="rId6"/>
    <p:sldId id="260"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1" y="11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FD6073-7CA7-4A81-8458-FCE608F7528E}"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AEA130D7-2327-4C90-892E-9E81DC535BD5}">
      <dgm:prSet/>
      <dgm:spPr/>
      <dgm:t>
        <a:bodyPr/>
        <a:lstStyle/>
        <a:p>
          <a:r>
            <a:rPr lang="en-US" b="0" i="0"/>
            <a:t>Research shows that many people like Dennis have issues with technology, and when they are busy completing favors in neighborhoods to further support their family, they face the issue of dealing with multiple messaging applications when communicating with clients. Studies show that, at least in the Netherlands, there is a variety of people with different preferences. Serviworld is made to not only ease the procedure of receiving and completing requests for a user’s service, but also advertise them.</a:t>
          </a:r>
          <a:endParaRPr lang="en-US"/>
        </a:p>
      </dgm:t>
    </dgm:pt>
    <dgm:pt modelId="{36E6E253-3A24-487E-8426-A4953AE4CF3A}" type="parTrans" cxnId="{0CE04540-F59C-4A78-993B-F85A197BDA35}">
      <dgm:prSet/>
      <dgm:spPr/>
      <dgm:t>
        <a:bodyPr/>
        <a:lstStyle/>
        <a:p>
          <a:endParaRPr lang="en-US"/>
        </a:p>
      </dgm:t>
    </dgm:pt>
    <dgm:pt modelId="{73D4C7DC-216A-4EE8-8F4E-19A689FC6EAC}" type="sibTrans" cxnId="{0CE04540-F59C-4A78-993B-F85A197BDA35}">
      <dgm:prSet/>
      <dgm:spPr/>
      <dgm:t>
        <a:bodyPr/>
        <a:lstStyle/>
        <a:p>
          <a:endParaRPr lang="en-US"/>
        </a:p>
      </dgm:t>
    </dgm:pt>
    <dgm:pt modelId="{0FC97F58-D012-4499-865B-E2C4C743DFF3}">
      <dgm:prSet/>
      <dgm:spPr/>
      <dgm:t>
        <a:bodyPr/>
        <a:lstStyle/>
        <a:p>
          <a:r>
            <a:rPr lang="en-US" b="0" i="0"/>
            <a:t>As for people like Alex, whom most likely are not going to be submitting a service, this application will hold events to advertise trending tasks, such as fixing gardens in spring, or teaching lessons before important school exams. Alternatively, if a user can provide a service that can be done online (Software assistance, online teaching), Serviworld supports online-based services. </a:t>
          </a:r>
          <a:endParaRPr lang="en-US"/>
        </a:p>
      </dgm:t>
    </dgm:pt>
    <dgm:pt modelId="{F81354C3-108B-49F3-92C7-11DB1120D85A}" type="parTrans" cxnId="{9C8B0AA2-8352-4742-9E25-C2D4AA4A4C91}">
      <dgm:prSet/>
      <dgm:spPr/>
      <dgm:t>
        <a:bodyPr/>
        <a:lstStyle/>
        <a:p>
          <a:endParaRPr lang="en-US"/>
        </a:p>
      </dgm:t>
    </dgm:pt>
    <dgm:pt modelId="{C831B6F9-9F2C-4719-BAAA-4B43CF5946A5}" type="sibTrans" cxnId="{9C8B0AA2-8352-4742-9E25-C2D4AA4A4C91}">
      <dgm:prSet/>
      <dgm:spPr/>
      <dgm:t>
        <a:bodyPr/>
        <a:lstStyle/>
        <a:p>
          <a:endParaRPr lang="en-US"/>
        </a:p>
      </dgm:t>
    </dgm:pt>
    <dgm:pt modelId="{786307A6-A3AC-4C3D-8E09-DF9EE3E89292}" type="pres">
      <dgm:prSet presAssocID="{F7FD6073-7CA7-4A81-8458-FCE608F7528E}" presName="linear" presStyleCnt="0">
        <dgm:presLayoutVars>
          <dgm:animLvl val="lvl"/>
          <dgm:resizeHandles val="exact"/>
        </dgm:presLayoutVars>
      </dgm:prSet>
      <dgm:spPr/>
    </dgm:pt>
    <dgm:pt modelId="{BFFC76A6-48D9-4D05-A1FF-A896F16A4F1D}" type="pres">
      <dgm:prSet presAssocID="{AEA130D7-2327-4C90-892E-9E81DC535BD5}" presName="parentText" presStyleLbl="node1" presStyleIdx="0" presStyleCnt="2">
        <dgm:presLayoutVars>
          <dgm:chMax val="0"/>
          <dgm:bulletEnabled val="1"/>
        </dgm:presLayoutVars>
      </dgm:prSet>
      <dgm:spPr/>
    </dgm:pt>
    <dgm:pt modelId="{463AF36C-37E4-43EC-B935-B84F8CB10BBF}" type="pres">
      <dgm:prSet presAssocID="{73D4C7DC-216A-4EE8-8F4E-19A689FC6EAC}" presName="spacer" presStyleCnt="0"/>
      <dgm:spPr/>
    </dgm:pt>
    <dgm:pt modelId="{A010B12A-E438-47D6-A8E0-9FF80A359457}" type="pres">
      <dgm:prSet presAssocID="{0FC97F58-D012-4499-865B-E2C4C743DFF3}" presName="parentText" presStyleLbl="node1" presStyleIdx="1" presStyleCnt="2">
        <dgm:presLayoutVars>
          <dgm:chMax val="0"/>
          <dgm:bulletEnabled val="1"/>
        </dgm:presLayoutVars>
      </dgm:prSet>
      <dgm:spPr/>
    </dgm:pt>
  </dgm:ptLst>
  <dgm:cxnLst>
    <dgm:cxn modelId="{E8C4013E-45A1-45D5-93C6-27BA1F96BA60}" type="presOf" srcId="{AEA130D7-2327-4C90-892E-9E81DC535BD5}" destId="{BFFC76A6-48D9-4D05-A1FF-A896F16A4F1D}" srcOrd="0" destOrd="0" presId="urn:microsoft.com/office/officeart/2005/8/layout/vList2"/>
    <dgm:cxn modelId="{0CE04540-F59C-4A78-993B-F85A197BDA35}" srcId="{F7FD6073-7CA7-4A81-8458-FCE608F7528E}" destId="{AEA130D7-2327-4C90-892E-9E81DC535BD5}" srcOrd="0" destOrd="0" parTransId="{36E6E253-3A24-487E-8426-A4953AE4CF3A}" sibTransId="{73D4C7DC-216A-4EE8-8F4E-19A689FC6EAC}"/>
    <dgm:cxn modelId="{9C8B0AA2-8352-4742-9E25-C2D4AA4A4C91}" srcId="{F7FD6073-7CA7-4A81-8458-FCE608F7528E}" destId="{0FC97F58-D012-4499-865B-E2C4C743DFF3}" srcOrd="1" destOrd="0" parTransId="{F81354C3-108B-49F3-92C7-11DB1120D85A}" sibTransId="{C831B6F9-9F2C-4719-BAAA-4B43CF5946A5}"/>
    <dgm:cxn modelId="{2B2891D8-767A-4D49-84C9-11C9FAA52BD8}" type="presOf" srcId="{0FC97F58-D012-4499-865B-E2C4C743DFF3}" destId="{A010B12A-E438-47D6-A8E0-9FF80A359457}" srcOrd="0" destOrd="0" presId="urn:microsoft.com/office/officeart/2005/8/layout/vList2"/>
    <dgm:cxn modelId="{DA100AF7-C73F-403E-92FE-7CB10234C17D}" type="presOf" srcId="{F7FD6073-7CA7-4A81-8458-FCE608F7528E}" destId="{786307A6-A3AC-4C3D-8E09-DF9EE3E89292}" srcOrd="0" destOrd="0" presId="urn:microsoft.com/office/officeart/2005/8/layout/vList2"/>
    <dgm:cxn modelId="{429832C9-5354-42F9-9955-3A5778B853BA}" type="presParOf" srcId="{786307A6-A3AC-4C3D-8E09-DF9EE3E89292}" destId="{BFFC76A6-48D9-4D05-A1FF-A896F16A4F1D}" srcOrd="0" destOrd="0" presId="urn:microsoft.com/office/officeart/2005/8/layout/vList2"/>
    <dgm:cxn modelId="{211A0A7F-3D72-4893-9816-ADAFF0E663C2}" type="presParOf" srcId="{786307A6-A3AC-4C3D-8E09-DF9EE3E89292}" destId="{463AF36C-37E4-43EC-B935-B84F8CB10BBF}" srcOrd="1" destOrd="0" presId="urn:microsoft.com/office/officeart/2005/8/layout/vList2"/>
    <dgm:cxn modelId="{7EA2B767-CF79-45E0-9A14-34E9A1B0C7B0}" type="presParOf" srcId="{786307A6-A3AC-4C3D-8E09-DF9EE3E89292}" destId="{A010B12A-E438-47D6-A8E0-9FF80A359457}"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FC76A6-48D9-4D05-A1FF-A896F16A4F1D}">
      <dsp:nvSpPr>
        <dsp:cNvPr id="0" name=""/>
        <dsp:cNvSpPr/>
      </dsp:nvSpPr>
      <dsp:spPr>
        <a:xfrm>
          <a:off x="0" y="204143"/>
          <a:ext cx="6391275" cy="239616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t>Research shows that many people like Dennis have issues with technology, and when they are busy completing favors in neighborhoods to further support their family, they face the issue of dealing with multiple messaging applications when communicating with clients. Studies show that, at least in the Netherlands, there is a variety of people with different preferences. Serviworld is made to not only ease the procedure of receiving and completing requests for a user’s service, but also advertise them.</a:t>
          </a:r>
          <a:endParaRPr lang="en-US" sz="1600" kern="1200"/>
        </a:p>
      </dsp:txBody>
      <dsp:txXfrm>
        <a:off x="116971" y="321114"/>
        <a:ext cx="6157333" cy="2162218"/>
      </dsp:txXfrm>
    </dsp:sp>
    <dsp:sp modelId="{A010B12A-E438-47D6-A8E0-9FF80A359457}">
      <dsp:nvSpPr>
        <dsp:cNvPr id="0" name=""/>
        <dsp:cNvSpPr/>
      </dsp:nvSpPr>
      <dsp:spPr>
        <a:xfrm>
          <a:off x="0" y="2646383"/>
          <a:ext cx="6391275" cy="2396160"/>
        </a:xfrm>
        <a:prstGeom prst="roundRect">
          <a:avLst/>
        </a:prstGeom>
        <a:solidFill>
          <a:schemeClr val="accent2">
            <a:hueOff val="-19765721"/>
            <a:satOff val="901"/>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0" i="0" kern="1200"/>
            <a:t>As for people like Alex, whom most likely are not going to be submitting a service, this application will hold events to advertise trending tasks, such as fixing gardens in spring, or teaching lessons before important school exams. Alternatively, if a user can provide a service that can be done online (Software assistance, online teaching), Serviworld supports online-based services. </a:t>
          </a:r>
          <a:endParaRPr lang="en-US" sz="1600" kern="1200"/>
        </a:p>
      </dsp:txBody>
      <dsp:txXfrm>
        <a:off x="116971" y="2763354"/>
        <a:ext cx="6157333" cy="216221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2.jpeg>
</file>

<file path=ppt/media/image3.JPG>
</file>

<file path=ppt/media/image4.png>
</file>

<file path=ppt/media/image5.pn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4EC743F4-8769-40B4-85DF-6CB8DE9F66AA}" type="datetimeFigureOut">
              <a:rPr lang="en-US" smtClean="0"/>
              <a:t>4/16/2021</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228629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C743F4-8769-40B4-85DF-6CB8DE9F66AA}" type="datetimeFigureOut">
              <a:rPr lang="en-US" smtClean="0"/>
              <a:pPr/>
              <a:t>4/16/2021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2848339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EC743F4-8769-40B4-85DF-6CB8DE9F66AA}" type="datetimeFigureOut">
              <a:rPr lang="en-US" smtClean="0"/>
              <a:pPr/>
              <a:t>4/16/2021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19333598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EC743F4-8769-40B4-85DF-6CB8DE9F66AA}" type="datetimeFigureOut">
              <a:rPr lang="en-US" smtClean="0"/>
              <a:pPr/>
              <a:t>4/16/2021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24778451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C743F4-8769-40B4-85DF-6CB8DE9F66AA}" type="datetimeFigureOut">
              <a:rPr lang="en-US" smtClean="0"/>
              <a:pPr/>
              <a:t>4/16/2021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2271597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EC743F4-8769-40B4-85DF-6CB8DE9F66AA}" type="datetimeFigureOut">
              <a:rPr lang="en-US" smtClean="0"/>
              <a:pPr/>
              <a:t>4/16/2021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9824531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EC743F4-8769-40B4-85DF-6CB8DE9F66AA}" type="datetimeFigureOut">
              <a:rPr lang="en-US" smtClean="0"/>
              <a:pPr/>
              <a:t>4/16/2021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100221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4EC743F4-8769-40B4-85DF-6CB8DE9F66AA}" type="datetimeFigureOut">
              <a:rPr lang="en-US" smtClean="0"/>
              <a:t>4/16/2021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40328821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4EC743F4-8769-40B4-85DF-6CB8DE9F66AA}" type="datetimeFigureOut">
              <a:rPr lang="en-US" smtClean="0"/>
              <a:t>4/16/2021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38958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C743F4-8769-40B4-85DF-6CB8DE9F66AA}" type="datetimeFigureOut">
              <a:rPr lang="en-US" smtClean="0"/>
              <a:t>4/16/2021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814795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C743F4-8769-40B4-85DF-6CB8DE9F66AA}" type="datetimeFigureOut">
              <a:rPr lang="en-US" smtClean="0"/>
              <a:t>4/16/2021</a:t>
            </a:fld>
            <a:endParaRPr lang="en-US" dirty="0"/>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845030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C743F4-8769-40B4-85DF-6CB8DE9F66AA}" type="datetimeFigureOut">
              <a:rPr lang="en-US" smtClean="0"/>
              <a:t>4/16/2021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298011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C743F4-8769-40B4-85DF-6CB8DE9F66AA}" type="datetimeFigureOut">
              <a:rPr lang="en-US" smtClean="0"/>
              <a:t>4/16/2021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7988095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C743F4-8769-40B4-85DF-6CB8DE9F66AA}" type="datetimeFigureOut">
              <a:rPr lang="en-US" smtClean="0"/>
              <a:t>4/16/2021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144783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C743F4-8769-40B4-85DF-6CB8DE9F66AA}" type="datetimeFigureOut">
              <a:rPr lang="en-US" smtClean="0"/>
              <a:t>4/16/2021</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866407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C743F4-8769-40B4-85DF-6CB8DE9F66AA}" type="datetimeFigureOut">
              <a:rPr lang="en-US" smtClean="0"/>
              <a:t>4/16/2021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979233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C743F4-8769-40B4-85DF-6CB8DE9F66AA}" type="datetimeFigureOut">
              <a:rPr lang="en-US" smtClean="0"/>
              <a:t>4/16/2021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56427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EC743F4-8769-40B4-85DF-6CB8DE9F66AA}" type="datetimeFigureOut">
              <a:rPr lang="en-US" smtClean="0"/>
              <a:pPr/>
              <a:t>4/16/2021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343269408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 id="2147483728" r:id="rId15"/>
    <p:sldLayoutId id="2147483729" r:id="rId16"/>
    <p:sldLayoutId id="2147483730"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svg"/></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1.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56981798-4550-46DA-9172-4846E2FB66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0">
            <a:extLst>
              <a:ext uri="{FF2B5EF4-FFF2-40B4-BE49-F238E27FC236}">
                <a16:creationId xmlns:a16="http://schemas.microsoft.com/office/drawing/2014/main" id="{D82EB7D3-3AD8-4ED1-9E1A-2906E1463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flipH="1">
            <a:off x="423335" y="404829"/>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AD972C5-A1EF-4794-810D-064262256409}"/>
              </a:ext>
            </a:extLst>
          </p:cNvPr>
          <p:cNvSpPr>
            <a:spLocks noGrp="1"/>
          </p:cNvSpPr>
          <p:nvPr>
            <p:ph type="ctrTitle"/>
          </p:nvPr>
        </p:nvSpPr>
        <p:spPr>
          <a:xfrm>
            <a:off x="561110" y="1241266"/>
            <a:ext cx="4089633" cy="3153753"/>
          </a:xfrm>
        </p:spPr>
        <p:txBody>
          <a:bodyPr>
            <a:normAutofit/>
          </a:bodyPr>
          <a:lstStyle/>
          <a:p>
            <a:r>
              <a:rPr lang="en-US">
                <a:solidFill>
                  <a:schemeClr val="tx2"/>
                </a:solidFill>
              </a:rPr>
              <a:t>Serviworld</a:t>
            </a:r>
          </a:p>
        </p:txBody>
      </p:sp>
      <p:sp>
        <p:nvSpPr>
          <p:cNvPr id="3" name="Subtitle 2">
            <a:extLst>
              <a:ext uri="{FF2B5EF4-FFF2-40B4-BE49-F238E27FC236}">
                <a16:creationId xmlns:a16="http://schemas.microsoft.com/office/drawing/2014/main" id="{FBEFE57C-9B66-4E70-87F4-971B3B127C60}"/>
              </a:ext>
            </a:extLst>
          </p:cNvPr>
          <p:cNvSpPr>
            <a:spLocks noGrp="1"/>
          </p:cNvSpPr>
          <p:nvPr>
            <p:ph type="subTitle" idx="1"/>
          </p:nvPr>
        </p:nvSpPr>
        <p:spPr>
          <a:xfrm>
            <a:off x="561110" y="4591665"/>
            <a:ext cx="4089633" cy="1622322"/>
          </a:xfrm>
        </p:spPr>
        <p:txBody>
          <a:bodyPr>
            <a:normAutofit/>
          </a:bodyPr>
          <a:lstStyle/>
          <a:p>
            <a:r>
              <a:rPr lang="en-US">
                <a:solidFill>
                  <a:schemeClr val="accent1"/>
                </a:solidFill>
              </a:rPr>
              <a:t>Your hobbies and skills, utilized</a:t>
            </a:r>
          </a:p>
        </p:txBody>
      </p:sp>
      <p:pic>
        <p:nvPicPr>
          <p:cNvPr id="4" name="Picture 3">
            <a:extLst>
              <a:ext uri="{FF2B5EF4-FFF2-40B4-BE49-F238E27FC236}">
                <a16:creationId xmlns:a16="http://schemas.microsoft.com/office/drawing/2014/main" id="{36D60B91-DDD9-4B91-9A5E-B8985F218FCF}"/>
              </a:ext>
            </a:extLst>
          </p:cNvPr>
          <p:cNvPicPr>
            <a:picLocks noChangeAspect="1"/>
          </p:cNvPicPr>
          <p:nvPr/>
        </p:nvPicPr>
        <p:blipFill rotWithShape="1">
          <a:blip r:embed="rId2"/>
          <a:srcRect l="17327" r="8601"/>
          <a:stretch/>
        </p:blipFill>
        <p:spPr>
          <a:xfrm>
            <a:off x="5120117" y="461681"/>
            <a:ext cx="6585549" cy="5934638"/>
          </a:xfrm>
          <a:custGeom>
            <a:avLst/>
            <a:gdLst/>
            <a:ahLst/>
            <a:cxnLst/>
            <a:rect l="l" t="t" r="r" b="b"/>
            <a:pathLst>
              <a:path w="6585549" h="5934638">
                <a:moveTo>
                  <a:pt x="225406" y="0"/>
                </a:moveTo>
                <a:lnTo>
                  <a:pt x="6585549" y="0"/>
                </a:lnTo>
                <a:lnTo>
                  <a:pt x="6585549" y="5934638"/>
                </a:lnTo>
                <a:lnTo>
                  <a:pt x="226600" y="5934638"/>
                </a:lnTo>
                <a:lnTo>
                  <a:pt x="214529" y="5856373"/>
                </a:lnTo>
                <a:lnTo>
                  <a:pt x="203238" y="5780097"/>
                </a:lnTo>
                <a:lnTo>
                  <a:pt x="191320" y="5689292"/>
                </a:lnTo>
                <a:lnTo>
                  <a:pt x="177049" y="5581536"/>
                </a:lnTo>
                <a:lnTo>
                  <a:pt x="161995" y="5462279"/>
                </a:lnTo>
                <a:lnTo>
                  <a:pt x="146156" y="5327888"/>
                </a:lnTo>
                <a:lnTo>
                  <a:pt x="129376" y="5181389"/>
                </a:lnTo>
                <a:lnTo>
                  <a:pt x="112596" y="5022177"/>
                </a:lnTo>
                <a:lnTo>
                  <a:pt x="95503" y="4852675"/>
                </a:lnTo>
                <a:lnTo>
                  <a:pt x="79664" y="4669854"/>
                </a:lnTo>
                <a:lnTo>
                  <a:pt x="64453" y="4478558"/>
                </a:lnTo>
                <a:lnTo>
                  <a:pt x="50652" y="4276365"/>
                </a:lnTo>
                <a:lnTo>
                  <a:pt x="37480" y="4065697"/>
                </a:lnTo>
                <a:lnTo>
                  <a:pt x="25091" y="3845949"/>
                </a:lnTo>
                <a:lnTo>
                  <a:pt x="20700" y="3733351"/>
                </a:lnTo>
                <a:lnTo>
                  <a:pt x="15838" y="3618331"/>
                </a:lnTo>
                <a:lnTo>
                  <a:pt x="11291" y="3501495"/>
                </a:lnTo>
                <a:lnTo>
                  <a:pt x="8311" y="3384054"/>
                </a:lnTo>
                <a:lnTo>
                  <a:pt x="5645" y="3264191"/>
                </a:lnTo>
                <a:lnTo>
                  <a:pt x="2822" y="3143118"/>
                </a:lnTo>
                <a:lnTo>
                  <a:pt x="941" y="3019623"/>
                </a:lnTo>
                <a:lnTo>
                  <a:pt x="941" y="2894918"/>
                </a:lnTo>
                <a:lnTo>
                  <a:pt x="0" y="2769001"/>
                </a:lnTo>
                <a:lnTo>
                  <a:pt x="941" y="2641874"/>
                </a:lnTo>
                <a:lnTo>
                  <a:pt x="2822" y="2512931"/>
                </a:lnTo>
                <a:lnTo>
                  <a:pt x="4547" y="2383988"/>
                </a:lnTo>
                <a:lnTo>
                  <a:pt x="8311" y="2253229"/>
                </a:lnTo>
                <a:lnTo>
                  <a:pt x="12232" y="2121259"/>
                </a:lnTo>
                <a:lnTo>
                  <a:pt x="16779" y="1989289"/>
                </a:lnTo>
                <a:lnTo>
                  <a:pt x="23209" y="1856108"/>
                </a:lnTo>
                <a:lnTo>
                  <a:pt x="30893" y="1721716"/>
                </a:lnTo>
                <a:lnTo>
                  <a:pt x="38264" y="1586720"/>
                </a:lnTo>
                <a:lnTo>
                  <a:pt x="47673" y="1451723"/>
                </a:lnTo>
                <a:lnTo>
                  <a:pt x="58964" y="1314910"/>
                </a:lnTo>
                <a:lnTo>
                  <a:pt x="70255" y="1179913"/>
                </a:lnTo>
                <a:lnTo>
                  <a:pt x="83271" y="1042495"/>
                </a:lnTo>
                <a:lnTo>
                  <a:pt x="97542" y="904471"/>
                </a:lnTo>
                <a:lnTo>
                  <a:pt x="112596" y="768263"/>
                </a:lnTo>
                <a:lnTo>
                  <a:pt x="130160" y="630240"/>
                </a:lnTo>
                <a:lnTo>
                  <a:pt x="148978" y="492821"/>
                </a:lnTo>
                <a:lnTo>
                  <a:pt x="167640" y="354798"/>
                </a:lnTo>
                <a:lnTo>
                  <a:pt x="189438" y="217380"/>
                </a:lnTo>
                <a:lnTo>
                  <a:pt x="211706" y="80567"/>
                </a:lnTo>
                <a:close/>
              </a:path>
            </a:pathLst>
          </a:custGeom>
        </p:spPr>
      </p:pic>
      <p:sp>
        <p:nvSpPr>
          <p:cNvPr id="17"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3545327" y="190332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Tree>
    <p:extLst>
      <p:ext uri="{BB962C8B-B14F-4D97-AF65-F5344CB8AC3E}">
        <p14:creationId xmlns:p14="http://schemas.microsoft.com/office/powerpoint/2010/main" val="721322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10" presetClass="entr" presetSubtype="0" fill="hold" grpId="0" nodeType="withEffect">
                                  <p:stCondLst>
                                    <p:cond delay="1000"/>
                                  </p:stCondLst>
                                  <p:iterate type="lt">
                                    <p:tmPct val="10000"/>
                                  </p:iterate>
                                  <p:childTnLst>
                                    <p:set>
                                      <p:cBhvr>
                                        <p:cTn id="12" dur="1" fill="hold">
                                          <p:stCondLst>
                                            <p:cond delay="0"/>
                                          </p:stCondLst>
                                        </p:cTn>
                                        <p:tgtEl>
                                          <p:spTgt spid="2"/>
                                        </p:tgtEl>
                                        <p:attrNameLst>
                                          <p:attrName>style.visibility</p:attrName>
                                        </p:attrNameLst>
                                      </p:cBhvr>
                                      <p:to>
                                        <p:strVal val="visible"/>
                                      </p:to>
                                    </p:set>
                                    <p:animEffect transition="in" filter="fade">
                                      <p:cBhvr>
                                        <p:cTn id="13"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C2D4D232-C7F8-4CED-B6F0-55FE24594612}"/>
              </a:ext>
            </a:extLst>
          </p:cNvPr>
          <p:cNvSpPr>
            <a:spLocks noGrp="1"/>
          </p:cNvSpPr>
          <p:nvPr>
            <p:ph type="title"/>
          </p:nvPr>
        </p:nvSpPr>
        <p:spPr>
          <a:xfrm>
            <a:off x="6744929" y="1241266"/>
            <a:ext cx="4798142" cy="3153753"/>
          </a:xfrm>
        </p:spPr>
        <p:txBody>
          <a:bodyPr vert="horz" lIns="91440" tIns="45720" rIns="91440" bIns="45720" rtlCol="0" anchor="b">
            <a:normAutofit/>
          </a:bodyPr>
          <a:lstStyle/>
          <a:p>
            <a:r>
              <a:rPr lang="en-US" sz="5400" b="0" i="0" kern="1200" dirty="0">
                <a:solidFill>
                  <a:srgbClr val="EBEBEB"/>
                </a:solidFill>
                <a:latin typeface="+mj-lt"/>
                <a:ea typeface="+mj-ea"/>
                <a:cs typeface="+mj-cs"/>
              </a:rPr>
              <a:t>Thank you for your time!</a:t>
            </a:r>
          </a:p>
        </p:txBody>
      </p:sp>
      <p:sp>
        <p:nvSpPr>
          <p:cNvPr id="18" name="Rectangle 17">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Graphic 6" descr="Accept">
            <a:extLst>
              <a:ext uri="{FF2B5EF4-FFF2-40B4-BE49-F238E27FC236}">
                <a16:creationId xmlns:a16="http://schemas.microsoft.com/office/drawing/2014/main" id="{7AC9D97D-2AE2-483E-8B2A-115D140F736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92137414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3" descr="A picture containing person, person&#10;&#10;Description automatically generated">
            <a:extLst>
              <a:ext uri="{FF2B5EF4-FFF2-40B4-BE49-F238E27FC236}">
                <a16:creationId xmlns:a16="http://schemas.microsoft.com/office/drawing/2014/main" id="{A693B454-7010-4BC7-B29A-F789D3D5F0A8}"/>
              </a:ext>
            </a:extLst>
          </p:cNvPr>
          <p:cNvPicPr>
            <a:picLocks noChangeAspect="1"/>
          </p:cNvPicPr>
          <p:nvPr/>
        </p:nvPicPr>
        <p:blipFill rotWithShape="1">
          <a:blip r:embed="rId2">
            <a:extLst>
              <a:ext uri="{28A0092B-C50C-407E-A947-70E740481C1C}">
                <a14:useLocalDpi xmlns:a14="http://schemas.microsoft.com/office/drawing/2010/main" val="0"/>
              </a:ext>
            </a:extLst>
          </a:blip>
          <a:srcRect b="15414"/>
          <a:stretch/>
        </p:blipFill>
        <p:spPr>
          <a:xfrm>
            <a:off x="20" y="10"/>
            <a:ext cx="12191980" cy="6857990"/>
          </a:xfrm>
          <a:prstGeom prst="rect">
            <a:avLst/>
          </a:prstGeom>
        </p:spPr>
      </p:pic>
      <p:sp>
        <p:nvSpPr>
          <p:cNvPr id="29" name="Rectangle 28">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053153" y="1320127"/>
            <a:ext cx="4812846" cy="419548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B55BE7-9D87-41A7-970C-0CC7115B09DB}"/>
              </a:ext>
            </a:extLst>
          </p:cNvPr>
          <p:cNvSpPr>
            <a:spLocks noGrp="1"/>
          </p:cNvSpPr>
          <p:nvPr>
            <p:ph type="title"/>
          </p:nvPr>
        </p:nvSpPr>
        <p:spPr>
          <a:xfrm>
            <a:off x="6374887" y="1641860"/>
            <a:ext cx="4204298" cy="1034728"/>
          </a:xfrm>
        </p:spPr>
        <p:txBody>
          <a:bodyPr vert="horz" lIns="91440" tIns="45720" rIns="91440" bIns="45720" rtlCol="0" anchorCtr="0">
            <a:normAutofit/>
          </a:bodyPr>
          <a:lstStyle/>
          <a:p>
            <a:r>
              <a:rPr lang="en-US" sz="2800" dirty="0">
                <a:solidFill>
                  <a:schemeClr val="tx1"/>
                </a:solidFill>
              </a:rPr>
              <a:t>What is </a:t>
            </a:r>
            <a:r>
              <a:rPr lang="en-US" sz="2800" dirty="0" err="1">
                <a:solidFill>
                  <a:schemeClr val="tx1"/>
                </a:solidFill>
              </a:rPr>
              <a:t>Serviworld</a:t>
            </a:r>
            <a:r>
              <a:rPr lang="en-US" sz="2800" dirty="0">
                <a:solidFill>
                  <a:schemeClr val="tx1"/>
                </a:solidFill>
              </a:rPr>
              <a:t>?</a:t>
            </a:r>
          </a:p>
        </p:txBody>
      </p:sp>
      <p:sp>
        <p:nvSpPr>
          <p:cNvPr id="3" name="Content Placeholder 2">
            <a:extLst>
              <a:ext uri="{FF2B5EF4-FFF2-40B4-BE49-F238E27FC236}">
                <a16:creationId xmlns:a16="http://schemas.microsoft.com/office/drawing/2014/main" id="{7B0A9964-7F83-4CA8-AFC0-18893D565A9E}"/>
              </a:ext>
            </a:extLst>
          </p:cNvPr>
          <p:cNvSpPr>
            <a:spLocks noGrp="1"/>
          </p:cNvSpPr>
          <p:nvPr>
            <p:ph idx="1"/>
          </p:nvPr>
        </p:nvSpPr>
        <p:spPr>
          <a:xfrm>
            <a:off x="6374886" y="2809812"/>
            <a:ext cx="4169380" cy="2384064"/>
          </a:xfrm>
        </p:spPr>
        <p:txBody>
          <a:bodyPr vert="horz" lIns="91440" tIns="45720" rIns="91440" bIns="45720" rtlCol="0">
            <a:normAutofit/>
          </a:bodyPr>
          <a:lstStyle/>
          <a:p>
            <a:pPr marL="0" indent="0">
              <a:buNone/>
            </a:pPr>
            <a:r>
              <a:rPr lang="en-US" dirty="0" err="1"/>
              <a:t>Serviworld</a:t>
            </a:r>
            <a:r>
              <a:rPr lang="en-US" dirty="0"/>
              <a:t> is a marketplace-like application where a user may post their hobbies and skills for others to request and use.</a:t>
            </a:r>
          </a:p>
        </p:txBody>
      </p:sp>
    </p:spTree>
    <p:extLst>
      <p:ext uri="{BB962C8B-B14F-4D97-AF65-F5344CB8AC3E}">
        <p14:creationId xmlns:p14="http://schemas.microsoft.com/office/powerpoint/2010/main" val="371606809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EED2E2BB-3846-41EB-9F1E-92C33C4A8F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C73D5773-5AC9-444A-A47A-EB6656ACD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81EB4475-C020-4325-AF59-31FCBFB7C5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Rectangle 15">
            <a:extLst>
              <a:ext uri="{FF2B5EF4-FFF2-40B4-BE49-F238E27FC236}">
                <a16:creationId xmlns:a16="http://schemas.microsoft.com/office/drawing/2014/main" id="{F7689D68-C339-4D5B-9DAA-E13F6BD4D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C7B1C73-1B16-452B-BF5C-ABF779F2AF6A}"/>
              </a:ext>
            </a:extLst>
          </p:cNvPr>
          <p:cNvSpPr>
            <a:spLocks noGrp="1"/>
          </p:cNvSpPr>
          <p:nvPr>
            <p:ph type="title"/>
          </p:nvPr>
        </p:nvSpPr>
        <p:spPr>
          <a:xfrm>
            <a:off x="5274825" y="1143000"/>
            <a:ext cx="5906082" cy="3134032"/>
          </a:xfrm>
        </p:spPr>
        <p:txBody>
          <a:bodyPr vert="horz" lIns="91440" tIns="45720" rIns="91440" bIns="45720" rtlCol="0" anchor="b">
            <a:normAutofit/>
          </a:bodyPr>
          <a:lstStyle/>
          <a:p>
            <a:r>
              <a:rPr lang="en-US" sz="6600" b="0" i="0" kern="1200" dirty="0">
                <a:solidFill>
                  <a:schemeClr val="bg2"/>
                </a:solidFill>
                <a:latin typeface="+mj-lt"/>
                <a:ea typeface="+mj-ea"/>
                <a:cs typeface="+mj-cs"/>
              </a:rPr>
              <a:t>Our personas</a:t>
            </a:r>
          </a:p>
        </p:txBody>
      </p:sp>
      <p:sp>
        <p:nvSpPr>
          <p:cNvPr id="18" name="Rectangle 17">
            <a:extLst>
              <a:ext uri="{FF2B5EF4-FFF2-40B4-BE49-F238E27FC236}">
                <a16:creationId xmlns:a16="http://schemas.microsoft.com/office/drawing/2014/main" id="{913A8AF1-1365-4A41-80E0-69255FA3AA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64" y="1143000"/>
            <a:ext cx="3531062" cy="4598822"/>
          </a:xfrm>
          <a:prstGeom prst="rect">
            <a:avLst/>
          </a:prstGeom>
          <a:solidFill>
            <a:srgbClr val="FFFFFE"/>
          </a:solidFill>
          <a:ln w="15875">
            <a:solidFill>
              <a:schemeClr val="tx2">
                <a:lumMod val="75000"/>
              </a:schemeClr>
            </a:solidFill>
          </a:ln>
          <a:effectLst>
            <a:outerShdw blurRad="50800" dist="50800" dir="5400000" algn="tl" rotWithShape="0">
              <a:srgbClr val="000000">
                <a:alpha val="4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2D023B5-C9C9-4FFF-B21B-E3D10E160D29}"/>
              </a:ext>
            </a:extLst>
          </p:cNvPr>
          <p:cNvPicPr>
            <a:picLocks noChangeAspect="1"/>
          </p:cNvPicPr>
          <p:nvPr/>
        </p:nvPicPr>
        <p:blipFill>
          <a:blip r:embed="rId3"/>
          <a:stretch>
            <a:fillRect/>
          </a:stretch>
        </p:blipFill>
        <p:spPr>
          <a:xfrm>
            <a:off x="1325246" y="1235681"/>
            <a:ext cx="3100098" cy="2193319"/>
          </a:xfrm>
          <a:prstGeom prst="roundRect">
            <a:avLst>
              <a:gd name="adj" fmla="val 1858"/>
            </a:avLst>
          </a:prstGeom>
          <a:effectLst/>
        </p:spPr>
      </p:pic>
      <p:pic>
        <p:nvPicPr>
          <p:cNvPr id="7" name="Picture 6">
            <a:extLst>
              <a:ext uri="{FF2B5EF4-FFF2-40B4-BE49-F238E27FC236}">
                <a16:creationId xmlns:a16="http://schemas.microsoft.com/office/drawing/2014/main" id="{51364FC2-DAB5-42ED-9E19-C6B913968304}"/>
              </a:ext>
            </a:extLst>
          </p:cNvPr>
          <p:cNvPicPr>
            <a:picLocks noChangeAspect="1"/>
          </p:cNvPicPr>
          <p:nvPr/>
        </p:nvPicPr>
        <p:blipFill>
          <a:blip r:embed="rId4"/>
          <a:stretch>
            <a:fillRect/>
          </a:stretch>
        </p:blipFill>
        <p:spPr>
          <a:xfrm>
            <a:off x="1325246" y="3498277"/>
            <a:ext cx="3100098" cy="2193320"/>
          </a:xfrm>
          <a:prstGeom prst="roundRect">
            <a:avLst>
              <a:gd name="adj" fmla="val 1858"/>
            </a:avLst>
          </a:prstGeom>
          <a:effectLst/>
        </p:spPr>
      </p:pic>
    </p:spTree>
    <p:extLst>
      <p:ext uri="{BB962C8B-B14F-4D97-AF65-F5344CB8AC3E}">
        <p14:creationId xmlns:p14="http://schemas.microsoft.com/office/powerpoint/2010/main" val="4006430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2B109C5B-3B98-48EB-A942-8D11CEA374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93"/>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8" name="Freeform 5">
            <a:extLst>
              <a:ext uri="{FF2B5EF4-FFF2-40B4-BE49-F238E27FC236}">
                <a16:creationId xmlns:a16="http://schemas.microsoft.com/office/drawing/2014/main" id="{A9C389E4-003E-40C9-AC9E-ED821C16F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0" name="Rectangle 19">
            <a:extLst>
              <a:ext uri="{FF2B5EF4-FFF2-40B4-BE49-F238E27FC236}">
                <a16:creationId xmlns:a16="http://schemas.microsoft.com/office/drawing/2014/main" id="{6C042684-2705-40BD-9104-A6B24CE1CA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97B0B54-FA58-4A07-BEA4-FF388ECB064D}"/>
              </a:ext>
            </a:extLst>
          </p:cNvPr>
          <p:cNvSpPr>
            <a:spLocks noGrp="1"/>
          </p:cNvSpPr>
          <p:nvPr>
            <p:ph type="title"/>
          </p:nvPr>
        </p:nvSpPr>
        <p:spPr>
          <a:xfrm>
            <a:off x="5274825" y="1143000"/>
            <a:ext cx="6268246" cy="3134032"/>
          </a:xfrm>
        </p:spPr>
        <p:txBody>
          <a:bodyPr vert="horz" lIns="91440" tIns="45720" rIns="91440" bIns="45720" rtlCol="0" anchor="b">
            <a:normAutofit/>
          </a:bodyPr>
          <a:lstStyle/>
          <a:p>
            <a:pPr>
              <a:lnSpc>
                <a:spcPct val="90000"/>
              </a:lnSpc>
            </a:pPr>
            <a:r>
              <a:rPr lang="en-US" sz="4100" b="0" i="0" kern="1200">
                <a:solidFill>
                  <a:srgbClr val="EBEBEB"/>
                </a:solidFill>
                <a:latin typeface="+mj-lt"/>
                <a:ea typeface="+mj-ea"/>
                <a:cs typeface="+mj-cs"/>
              </a:rPr>
              <a:t>How does this application help our target audiences/personas?</a:t>
            </a:r>
          </a:p>
        </p:txBody>
      </p:sp>
      <p:pic>
        <p:nvPicPr>
          <p:cNvPr id="7" name="Graphic 6" descr="Target Audience">
            <a:extLst>
              <a:ext uri="{FF2B5EF4-FFF2-40B4-BE49-F238E27FC236}">
                <a16:creationId xmlns:a16="http://schemas.microsoft.com/office/drawing/2014/main" id="{2C55FA35-1F0D-4CDB-9F5D-92DE5F3D81E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09764" y="1661911"/>
            <a:ext cx="3531062" cy="3531062"/>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319231093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08BCF048-8940-4354-B9EC-5AD74E283C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 name="Rectangle 9">
              <a:extLst>
                <a:ext uri="{FF2B5EF4-FFF2-40B4-BE49-F238E27FC236}">
                  <a16:creationId xmlns:a16="http://schemas.microsoft.com/office/drawing/2014/main" id="{D024C14A-78BD-44B0-82BE-6A0D0A2706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a:extLst>
                <a:ext uri="{FF2B5EF4-FFF2-40B4-BE49-F238E27FC236}">
                  <a16:creationId xmlns:a16="http://schemas.microsoft.com/office/drawing/2014/main" id="{809F3D29-EDB1-4F1C-A0E0-36F28CE17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a:extLst>
                <a:ext uri="{FF2B5EF4-FFF2-40B4-BE49-F238E27FC236}">
                  <a16:creationId xmlns:a16="http://schemas.microsoft.com/office/drawing/2014/main" id="{5282F4AB-C7B8-4A86-9927-AA106AA27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60B26874-5AFA-4D1E-94A9-53AF9790D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a:extLst>
                <a:ext uri="{FF2B5EF4-FFF2-40B4-BE49-F238E27FC236}">
                  <a16:creationId xmlns:a16="http://schemas.microsoft.com/office/drawing/2014/main" id="{A1DA6C95-40F8-4305-89F6-17F6167C0B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a:extLst>
                <a:ext uri="{FF2B5EF4-FFF2-40B4-BE49-F238E27FC236}">
                  <a16:creationId xmlns:a16="http://schemas.microsoft.com/office/drawing/2014/main" id="{A2FA2D29-AEEE-4FFA-B233-94FBE84C9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a:extLst>
                <a:ext uri="{FF2B5EF4-FFF2-40B4-BE49-F238E27FC236}">
                  <a16:creationId xmlns:a16="http://schemas.microsoft.com/office/drawing/2014/main" id="{6DA5143E-FA8E-4EC1-99F7-35AE5AD4E3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8" name="Rectangle 17">
            <a:extLst>
              <a:ext uri="{FF2B5EF4-FFF2-40B4-BE49-F238E27FC236}">
                <a16:creationId xmlns:a16="http://schemas.microsoft.com/office/drawing/2014/main" id="{CC28BCC9-4093-4FD5-83EB-7EC297F513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9DD52AE7-510A-43F1-BC68-1837543EF10F}"/>
              </a:ext>
            </a:extLst>
          </p:cNvPr>
          <p:cNvGraphicFramePr>
            <a:graphicFrameLocks noGrp="1"/>
          </p:cNvGraphicFramePr>
          <p:nvPr>
            <p:ph idx="1"/>
            <p:extLst>
              <p:ext uri="{D42A27DB-BD31-4B8C-83A1-F6EECF244321}">
                <p14:modId xmlns:p14="http://schemas.microsoft.com/office/powerpoint/2010/main" val="2965933079"/>
              </p:ext>
            </p:extLst>
          </p:nvPr>
        </p:nvGraphicFramePr>
        <p:xfrm>
          <a:off x="5194300" y="808038"/>
          <a:ext cx="6391275" cy="5246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48078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 name="Rectangle 9">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Rectangle 12">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5" name="Rectangle 14">
            <a:extLst>
              <a:ext uri="{FF2B5EF4-FFF2-40B4-BE49-F238E27FC236}">
                <a16:creationId xmlns:a16="http://schemas.microsoft.com/office/drawing/2014/main" id="{491A5E26-1F21-459D-8C03-ADB057B09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One in a crowd">
            <a:extLst>
              <a:ext uri="{FF2B5EF4-FFF2-40B4-BE49-F238E27FC236}">
                <a16:creationId xmlns:a16="http://schemas.microsoft.com/office/drawing/2014/main" id="{8A68D83F-BBDD-471A-A2FD-E380F5B9E46F}"/>
              </a:ext>
            </a:extLst>
          </p:cNvPr>
          <p:cNvPicPr>
            <a:picLocks noChangeAspect="1"/>
          </p:cNvPicPr>
          <p:nvPr/>
        </p:nvPicPr>
        <p:blipFill rotWithShape="1">
          <a:blip r:embed="rId3">
            <a:alphaModFix amt="40000"/>
          </a:blip>
          <a:srcRect t="7734" b="17267"/>
          <a:stretch/>
        </p:blipFill>
        <p:spPr>
          <a:xfrm>
            <a:off x="20" y="10"/>
            <a:ext cx="12191980" cy="6857990"/>
          </a:xfrm>
          <a:prstGeom prst="rect">
            <a:avLst/>
          </a:prstGeom>
        </p:spPr>
      </p:pic>
      <p:sp>
        <p:nvSpPr>
          <p:cNvPr id="2" name="Title 1">
            <a:extLst>
              <a:ext uri="{FF2B5EF4-FFF2-40B4-BE49-F238E27FC236}">
                <a16:creationId xmlns:a16="http://schemas.microsoft.com/office/drawing/2014/main" id="{86B7B5FD-9360-4D92-BC2B-51D0A80FB6C3}"/>
              </a:ext>
            </a:extLst>
          </p:cNvPr>
          <p:cNvSpPr>
            <a:spLocks noGrp="1"/>
          </p:cNvSpPr>
          <p:nvPr>
            <p:ph type="title"/>
          </p:nvPr>
        </p:nvSpPr>
        <p:spPr>
          <a:xfrm>
            <a:off x="1154955" y="2099733"/>
            <a:ext cx="8825658" cy="2677648"/>
          </a:xfrm>
        </p:spPr>
        <p:txBody>
          <a:bodyPr vert="horz" lIns="91440" tIns="45720" rIns="91440" bIns="45720" rtlCol="0" anchor="b">
            <a:normAutofit/>
          </a:bodyPr>
          <a:lstStyle/>
          <a:p>
            <a:r>
              <a:rPr lang="en-US" sz="5000" dirty="0">
                <a:solidFill>
                  <a:schemeClr val="tx1"/>
                </a:solidFill>
              </a:rPr>
              <a:t>There are multiple applications like this. What makes this one different?</a:t>
            </a:r>
          </a:p>
        </p:txBody>
      </p:sp>
    </p:spTree>
    <p:extLst>
      <p:ext uri="{BB962C8B-B14F-4D97-AF65-F5344CB8AC3E}">
        <p14:creationId xmlns:p14="http://schemas.microsoft.com/office/powerpoint/2010/main" val="2660495531"/>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2" name="Rectangle 11">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5" name="Rectangle 14">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17" name="Rectangle 16">
            <a:extLst>
              <a:ext uri="{FF2B5EF4-FFF2-40B4-BE49-F238E27FC236}">
                <a16:creationId xmlns:a16="http://schemas.microsoft.com/office/drawing/2014/main" id="{491A5E26-1F21-459D-8C03-ADB057B09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picture containing text, circuit, electronics&#10;&#10;Description automatically generated">
            <a:extLst>
              <a:ext uri="{FF2B5EF4-FFF2-40B4-BE49-F238E27FC236}">
                <a16:creationId xmlns:a16="http://schemas.microsoft.com/office/drawing/2014/main" id="{5B977040-E678-4190-8A77-30F0CACF1DF4}"/>
              </a:ext>
            </a:extLst>
          </p:cNvPr>
          <p:cNvPicPr>
            <a:picLocks noGrp="1" noChangeAspect="1"/>
          </p:cNvPicPr>
          <p:nvPr>
            <p:ph idx="1"/>
          </p:nvPr>
        </p:nvPicPr>
        <p:blipFill rotWithShape="1">
          <a:blip r:embed="rId3">
            <a:alphaModFix amt="40000"/>
            <a:extLst>
              <a:ext uri="{28A0092B-C50C-407E-A947-70E740481C1C}">
                <a14:useLocalDpi xmlns:a14="http://schemas.microsoft.com/office/drawing/2010/main" val="0"/>
              </a:ext>
            </a:extLst>
          </a:blip>
          <a:srcRect b="881"/>
          <a:stretch/>
        </p:blipFill>
        <p:spPr>
          <a:xfrm>
            <a:off x="20" y="10"/>
            <a:ext cx="12191980" cy="6857990"/>
          </a:xfrm>
          <a:prstGeom prst="rect">
            <a:avLst/>
          </a:prstGeom>
        </p:spPr>
      </p:pic>
      <p:sp>
        <p:nvSpPr>
          <p:cNvPr id="2" name="Title 1">
            <a:extLst>
              <a:ext uri="{FF2B5EF4-FFF2-40B4-BE49-F238E27FC236}">
                <a16:creationId xmlns:a16="http://schemas.microsoft.com/office/drawing/2014/main" id="{048B2EDB-379A-4FE6-AEC0-4DC809DAB76A}"/>
              </a:ext>
            </a:extLst>
          </p:cNvPr>
          <p:cNvSpPr>
            <a:spLocks noGrp="1"/>
          </p:cNvSpPr>
          <p:nvPr>
            <p:ph type="title"/>
          </p:nvPr>
        </p:nvSpPr>
        <p:spPr>
          <a:xfrm>
            <a:off x="1154955" y="2099733"/>
            <a:ext cx="8825658" cy="2677648"/>
          </a:xfrm>
        </p:spPr>
        <p:txBody>
          <a:bodyPr vert="horz" lIns="91440" tIns="45720" rIns="91440" bIns="45720" rtlCol="0" anchor="b">
            <a:normAutofit/>
          </a:bodyPr>
          <a:lstStyle/>
          <a:p>
            <a:pPr algn="ctr"/>
            <a:r>
              <a:rPr lang="en-US" sz="5400" dirty="0">
                <a:solidFill>
                  <a:schemeClr val="tx1"/>
                </a:solidFill>
              </a:rPr>
              <a:t>Image recognition!</a:t>
            </a:r>
          </a:p>
        </p:txBody>
      </p:sp>
    </p:spTree>
    <p:extLst>
      <p:ext uri="{BB962C8B-B14F-4D97-AF65-F5344CB8AC3E}">
        <p14:creationId xmlns:p14="http://schemas.microsoft.com/office/powerpoint/2010/main" val="166330672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style>
            <a:lnRef idx="0">
              <a:scrgbClr r="0" g="0" b="0"/>
            </a:lnRef>
            <a:fillRef idx="1002">
              <a:schemeClr val="dk2"/>
            </a:fillRef>
            <a:effectRef idx="0">
              <a:scrgbClr r="0" g="0" b="0"/>
            </a:effectRef>
            <a:fontRef idx="major"/>
          </p:style>
        </p:sp>
      </p:grpSp>
      <p:sp>
        <p:nvSpPr>
          <p:cNvPr id="2" name="Title 1">
            <a:extLst>
              <a:ext uri="{FF2B5EF4-FFF2-40B4-BE49-F238E27FC236}">
                <a16:creationId xmlns:a16="http://schemas.microsoft.com/office/drawing/2014/main" id="{CF2E5BE6-2113-43BF-9BCB-8EB99A5386DC}"/>
              </a:ext>
            </a:extLst>
          </p:cNvPr>
          <p:cNvSpPr>
            <a:spLocks noGrp="1"/>
          </p:cNvSpPr>
          <p:nvPr>
            <p:ph type="title"/>
          </p:nvPr>
        </p:nvSpPr>
        <p:spPr>
          <a:xfrm>
            <a:off x="1000372" y="1209957"/>
            <a:ext cx="3034580" cy="4438087"/>
          </a:xfrm>
        </p:spPr>
        <p:txBody>
          <a:bodyPr anchor="ctr">
            <a:normAutofit/>
          </a:bodyPr>
          <a:lstStyle/>
          <a:p>
            <a:pPr algn="r"/>
            <a:r>
              <a:rPr lang="en-US" sz="3200" dirty="0">
                <a:solidFill>
                  <a:schemeClr val="tx1"/>
                </a:solidFill>
              </a:rPr>
              <a:t>What does it do?</a:t>
            </a:r>
          </a:p>
        </p:txBody>
      </p:sp>
      <p:cxnSp>
        <p:nvCxnSpPr>
          <p:cNvPr id="16" name="Straight Connector 15">
            <a:extLst>
              <a:ext uri="{FF2B5EF4-FFF2-40B4-BE49-F238E27FC236}">
                <a16:creationId xmlns:a16="http://schemas.microsoft.com/office/drawing/2014/main" id="{AD23B2CD-009B-425A-9616-1E1AD1D5AB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6687" y="1930986"/>
            <a:ext cx="0" cy="3200400"/>
          </a:xfrm>
          <a:prstGeom prst="line">
            <a:avLst/>
          </a:prstGeom>
          <a:ln w="15875" cap="sq">
            <a:solidFill>
              <a:schemeClr val="tx2"/>
            </a:solidFill>
            <a:miter lim="800000"/>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D806912-E81A-4B4A-805C-CBA92566B970}"/>
              </a:ext>
            </a:extLst>
          </p:cNvPr>
          <p:cNvSpPr>
            <a:spLocks noGrp="1"/>
          </p:cNvSpPr>
          <p:nvPr>
            <p:ph idx="1"/>
          </p:nvPr>
        </p:nvSpPr>
        <p:spPr>
          <a:xfrm>
            <a:off x="4678424" y="1059025"/>
            <a:ext cx="5302189" cy="4739950"/>
          </a:xfrm>
        </p:spPr>
        <p:txBody>
          <a:bodyPr anchor="ctr">
            <a:normAutofit/>
          </a:bodyPr>
          <a:lstStyle/>
          <a:p>
            <a:pPr marL="0" indent="0">
              <a:buNone/>
            </a:pPr>
            <a:r>
              <a:rPr lang="en-US" dirty="0">
                <a:solidFill>
                  <a:schemeClr val="tx1"/>
                </a:solidFill>
              </a:rPr>
              <a:t>To make the process of filling out information for a new service feel interesting and memorable, we use image recognition to fill out details for the user when they take a picture of their related service!</a:t>
            </a:r>
          </a:p>
        </p:txBody>
      </p:sp>
    </p:spTree>
    <p:extLst>
      <p:ext uri="{BB962C8B-B14F-4D97-AF65-F5344CB8AC3E}">
        <p14:creationId xmlns:p14="http://schemas.microsoft.com/office/powerpoint/2010/main" val="21853357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677C26A7-FC3C-4F8E-A450-1DD227AA7C42}"/>
              </a:ext>
            </a:extLst>
          </p:cNvPr>
          <p:cNvSpPr>
            <a:spLocks noGrp="1"/>
          </p:cNvSpPr>
          <p:nvPr>
            <p:ph type="title"/>
          </p:nvPr>
        </p:nvSpPr>
        <p:spPr>
          <a:xfrm>
            <a:off x="6744929" y="1241266"/>
            <a:ext cx="4798142" cy="3153753"/>
          </a:xfrm>
        </p:spPr>
        <p:txBody>
          <a:bodyPr vert="horz" lIns="91440" tIns="45720" rIns="91440" bIns="45720" rtlCol="0" anchor="b">
            <a:normAutofit/>
          </a:bodyPr>
          <a:lstStyle/>
          <a:p>
            <a:r>
              <a:rPr lang="en-US" sz="5400" b="0" i="0" kern="1200">
                <a:solidFill>
                  <a:srgbClr val="EBEBEB"/>
                </a:solidFill>
                <a:latin typeface="+mj-lt"/>
                <a:ea typeface="+mj-ea"/>
                <a:cs typeface="+mj-cs"/>
              </a:rPr>
              <a:t>Demo</a:t>
            </a:r>
          </a:p>
        </p:txBody>
      </p:sp>
      <p:sp>
        <p:nvSpPr>
          <p:cNvPr id="18" name="Rectangle 17">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Graphic 6" descr="Play">
            <a:extLst>
              <a:ext uri="{FF2B5EF4-FFF2-40B4-BE49-F238E27FC236}">
                <a16:creationId xmlns:a16="http://schemas.microsoft.com/office/drawing/2014/main" id="{E30D295C-D396-4F93-B4A9-41F7704D64B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748075431"/>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49</TotalTime>
  <Words>266</Words>
  <Application>Microsoft Office PowerPoint</Application>
  <PresentationFormat>Widescreen</PresentationFormat>
  <Paragraphs>14</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Century Gothic</vt:lpstr>
      <vt:lpstr>Wingdings 3</vt:lpstr>
      <vt:lpstr>Ion Boardroom</vt:lpstr>
      <vt:lpstr>Serviworld</vt:lpstr>
      <vt:lpstr>What is Serviworld?</vt:lpstr>
      <vt:lpstr>Our personas</vt:lpstr>
      <vt:lpstr>How does this application help our target audiences/personas?</vt:lpstr>
      <vt:lpstr>PowerPoint Presentation</vt:lpstr>
      <vt:lpstr>There are multiple applications like this. What makes this one different?</vt:lpstr>
      <vt:lpstr>Image recognition!</vt:lpstr>
      <vt:lpstr>What does it do?</vt:lpstr>
      <vt:lpstr>Demo</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Serviworld</dc:title>
  <dc:creator>Dimitar Petrov</dc:creator>
  <cp:lastModifiedBy>Dimitar Petrov</cp:lastModifiedBy>
  <cp:revision>5</cp:revision>
  <dcterms:created xsi:type="dcterms:W3CDTF">2021-04-16T08:07:57Z</dcterms:created>
  <dcterms:modified xsi:type="dcterms:W3CDTF">2021-04-16T08:57:03Z</dcterms:modified>
</cp:coreProperties>
</file>

<file path=docProps/thumbnail.jpeg>
</file>